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6" r:id="rId3"/>
    <p:sldId id="257" r:id="rId4"/>
    <p:sldId id="264" r:id="rId5"/>
    <p:sldId id="259" r:id="rId6"/>
    <p:sldId id="258" r:id="rId7"/>
    <p:sldId id="265" r:id="rId8"/>
    <p:sldId id="260" r:id="rId9"/>
    <p:sldId id="263" r:id="rId10"/>
    <p:sldId id="266" r:id="rId11"/>
    <p:sldId id="261" r:id="rId12"/>
    <p:sldId id="262" r:id="rId13"/>
    <p:sldId id="267" r:id="rId14"/>
    <p:sldId id="26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977D71-D256-44BB-943F-29EB8260B392}" type="datetimeFigureOut">
              <a:rPr lang="en-US" smtClean="0"/>
              <a:pPr/>
              <a:t>5/14/2019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F91F250-F1BB-42CC-A3EA-C558642982ED}"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977D71-D256-44BB-943F-29EB8260B392}" type="datetimeFigureOut">
              <a:rPr lang="en-US" smtClean="0"/>
              <a:pPr/>
              <a:t>5/14/2019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F91F250-F1BB-42CC-A3EA-C558642982E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977D71-D256-44BB-943F-29EB8260B392}" type="datetimeFigureOut">
              <a:rPr lang="en-US" smtClean="0"/>
              <a:pPr/>
              <a:t>5/14/2019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F91F250-F1BB-42CC-A3EA-C558642982E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977D71-D256-44BB-943F-29EB8260B392}" type="datetimeFigureOut">
              <a:rPr lang="en-US" smtClean="0"/>
              <a:pPr/>
              <a:t>5/14/2019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F91F250-F1BB-42CC-A3EA-C558642982E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977D71-D256-44BB-943F-29EB8260B392}" type="datetimeFigureOut">
              <a:rPr lang="en-US" smtClean="0"/>
              <a:pPr/>
              <a:t>5/14/2019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F91F250-F1BB-42CC-A3EA-C558642982ED}"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977D71-D256-44BB-943F-29EB8260B392}" type="datetimeFigureOut">
              <a:rPr lang="en-US" smtClean="0"/>
              <a:pPr/>
              <a:t>5/14/2019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F91F250-F1BB-42CC-A3EA-C558642982E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977D71-D256-44BB-943F-29EB8260B392}" type="datetimeFigureOut">
              <a:rPr lang="en-US" smtClean="0"/>
              <a:pPr/>
              <a:t>5/14/2019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F91F250-F1BB-42CC-A3EA-C558642982E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977D71-D256-44BB-943F-29EB8260B392}" type="datetimeFigureOut">
              <a:rPr lang="en-US" smtClean="0"/>
              <a:pPr/>
              <a:t>5/14/2019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F91F250-F1BB-42CC-A3EA-C558642982E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977D71-D256-44BB-943F-29EB8260B392}" type="datetimeFigureOut">
              <a:rPr lang="en-US" smtClean="0"/>
              <a:pPr/>
              <a:t>5/14/2019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F91F250-F1BB-42CC-A3EA-C558642982E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977D71-D256-44BB-943F-29EB8260B392}" type="datetimeFigureOut">
              <a:rPr lang="en-US" smtClean="0"/>
              <a:pPr/>
              <a:t>5/14/2019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F91F250-F1BB-42CC-A3EA-C558642982E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977D71-D256-44BB-943F-29EB8260B392}" type="datetimeFigureOut">
              <a:rPr lang="en-US" smtClean="0"/>
              <a:pPr/>
              <a:t>5/14/2019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F91F250-F1BB-42CC-A3EA-C558642982ED}"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977D71-D256-44BB-943F-29EB8260B392}" type="datetimeFigureOut">
              <a:rPr lang="en-US" smtClean="0"/>
              <a:pPr/>
              <a:t>5/14/2019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91F250-F1BB-42CC-A3EA-C558642982E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Java%20Applet%20ppt(jahanzaib).pptx"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53400" cy="4525962"/>
          </a:xfrm>
        </p:spPr>
        <p:txBody>
          <a:bodyPr/>
          <a:lstStyle/>
          <a:p>
            <a:r>
              <a:rPr lang="en-US" dirty="0" smtClean="0">
                <a:solidFill>
                  <a:srgbClr val="C00000"/>
                </a:solidFill>
              </a:rPr>
              <a:t>JAVA APPLET</a:t>
            </a:r>
            <a:r>
              <a:rPr lang="en-US" dirty="0" smtClean="0"/>
              <a:t/>
            </a:r>
            <a:br>
              <a:rPr lang="en-US" dirty="0" smtClean="0"/>
            </a:br>
            <a:r>
              <a:rPr lang="en-US" dirty="0" smtClean="0"/>
              <a:t/>
            </a:r>
            <a:br>
              <a:rPr lang="en-US" dirty="0" smtClean="0"/>
            </a:br>
            <a:r>
              <a:rPr lang="en-US" sz="2400" dirty="0" smtClean="0">
                <a:solidFill>
                  <a:srgbClr val="0070C0"/>
                </a:solidFill>
              </a:rPr>
              <a:t>PREPARED BY</a:t>
            </a:r>
            <a:r>
              <a:rPr lang="en-US" sz="2400" dirty="0" smtClean="0">
                <a:solidFill>
                  <a:schemeClr val="accent3">
                    <a:lumMod val="50000"/>
                  </a:schemeClr>
                </a:solidFill>
              </a:rPr>
              <a:t/>
            </a:r>
            <a:br>
              <a:rPr lang="en-US" sz="2400" dirty="0" smtClean="0">
                <a:solidFill>
                  <a:schemeClr val="accent3">
                    <a:lumMod val="50000"/>
                  </a:schemeClr>
                </a:solidFill>
              </a:rPr>
            </a:br>
            <a:r>
              <a:rPr lang="en-US" sz="2400" dirty="0" smtClean="0">
                <a:solidFill>
                  <a:schemeClr val="accent3">
                    <a:lumMod val="50000"/>
                  </a:schemeClr>
                </a:solidFill>
              </a:rPr>
              <a:t>Mr. Jahanzaib Ahmed</a:t>
            </a:r>
            <a:br>
              <a:rPr lang="en-US" sz="2400" dirty="0" smtClean="0">
                <a:solidFill>
                  <a:schemeClr val="accent3">
                    <a:lumMod val="50000"/>
                  </a:schemeClr>
                </a:solidFill>
              </a:rPr>
            </a:br>
            <a:r>
              <a:rPr lang="en-US" sz="2400" dirty="0" smtClean="0">
                <a:solidFill>
                  <a:schemeClr val="accent3">
                    <a:lumMod val="50000"/>
                  </a:schemeClr>
                </a:solidFill>
                <a:hlinkClick r:id="rId2" action="ppaction://hlinkpres?slideindex=1&amp;slidetitle="/>
              </a:rPr>
              <a:t>jahanzaibmca@gmail.com</a:t>
            </a:r>
            <a:r>
              <a:rPr lang="en-US" sz="2400" dirty="0" smtClean="0">
                <a:solidFill>
                  <a:schemeClr val="accent3">
                    <a:lumMod val="50000"/>
                  </a:schemeClr>
                </a:solidFill>
              </a:rPr>
              <a:t/>
            </a:r>
            <a:br>
              <a:rPr lang="en-US" sz="2400" dirty="0" smtClean="0">
                <a:solidFill>
                  <a:schemeClr val="accent3">
                    <a:lumMod val="50000"/>
                  </a:schemeClr>
                </a:solidFill>
              </a:rPr>
            </a:br>
            <a:r>
              <a:rPr lang="en-US" sz="2400" dirty="0" smtClean="0">
                <a:solidFill>
                  <a:schemeClr val="accent3">
                    <a:lumMod val="50000"/>
                  </a:schemeClr>
                </a:solidFill>
              </a:rPr>
              <a:t>Dept. Of Computer Application</a:t>
            </a:r>
            <a:endParaRPr lang="en-US" dirty="0">
              <a:solidFill>
                <a:schemeClr val="accent3">
                  <a:lumMod val="5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3">
                    <a:lumMod val="50000"/>
                  </a:schemeClr>
                </a:solidFill>
              </a:rPr>
              <a:t>Cont.</a:t>
            </a:r>
            <a:endParaRPr lang="en-US" dirty="0">
              <a:solidFill>
                <a:schemeClr val="accent3">
                  <a:lumMod val="50000"/>
                </a:schemeClr>
              </a:solidFill>
            </a:endParaRPr>
          </a:p>
        </p:txBody>
      </p:sp>
      <p:sp>
        <p:nvSpPr>
          <p:cNvPr id="3" name="Content Placeholder 2"/>
          <p:cNvSpPr>
            <a:spLocks noGrp="1"/>
          </p:cNvSpPr>
          <p:nvPr>
            <p:ph idx="1"/>
          </p:nvPr>
        </p:nvSpPr>
        <p:spPr/>
        <p:txBody>
          <a:bodyPr>
            <a:normAutofit fontScale="70000" lnSpcReduction="20000"/>
          </a:bodyPr>
          <a:lstStyle/>
          <a:p>
            <a:r>
              <a:rPr lang="en-US" dirty="0" smtClean="0">
                <a:solidFill>
                  <a:srgbClr val="0070C0"/>
                </a:solidFill>
              </a:rPr>
              <a:t>Under Class Name, enter the name of your applet. Leave Package blank for now (default package).</a:t>
            </a:r>
          </a:p>
          <a:p>
            <a:r>
              <a:rPr lang="en-US" dirty="0" smtClean="0">
                <a:solidFill>
                  <a:srgbClr val="0070C0"/>
                </a:solidFill>
              </a:rPr>
              <a:t>Click Finish. The IDE creates the applet in the specified package. The applet opens in the Source editor.</a:t>
            </a:r>
          </a:p>
          <a:p>
            <a:r>
              <a:rPr lang="en-US" b="1" dirty="0" smtClean="0">
                <a:solidFill>
                  <a:srgbClr val="0070C0"/>
                </a:solidFill>
              </a:rPr>
              <a:t>IMPORTANT: </a:t>
            </a:r>
            <a:r>
              <a:rPr lang="en-US" dirty="0" smtClean="0">
                <a:solidFill>
                  <a:srgbClr val="0070C0"/>
                </a:solidFill>
              </a:rPr>
              <a:t>Right click your applet's background panel (not on any component or embedded panel) and choose "Set Layout..." on the pop-up menu, then select "Absolute Layout".</a:t>
            </a:r>
          </a:p>
          <a:p>
            <a:r>
              <a:rPr lang="en-US" dirty="0" smtClean="0">
                <a:solidFill>
                  <a:srgbClr val="0070C0"/>
                </a:solidFill>
              </a:rPr>
              <a:t>Add several components (click component, click on design panel; OR right-click on design panel and choose Add From Palette).</a:t>
            </a:r>
          </a:p>
          <a:p>
            <a:r>
              <a:rPr lang="en-US" dirty="0" smtClean="0">
                <a:solidFill>
                  <a:srgbClr val="0070C0"/>
                </a:solidFill>
              </a:rPr>
              <a:t>Repeat step 7 as necessary (see below for instructions for specific components).</a:t>
            </a:r>
          </a:p>
          <a:p>
            <a:r>
              <a:rPr lang="en-US" dirty="0" smtClean="0">
                <a:solidFill>
                  <a:srgbClr val="0070C0"/>
                </a:solidFill>
              </a:rPr>
              <a:t>To Run - Right click on Projects.../&lt;appletname&gt;.java  select Run File (or SHIFT-F6)</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3">
                    <a:lumMod val="50000"/>
                  </a:schemeClr>
                </a:solidFill>
              </a:rPr>
              <a:t>Simple example of Applet by html file:</a:t>
            </a:r>
            <a:r>
              <a:rPr lang="en-US" dirty="0" smtClean="0"/>
              <a:t/>
            </a:r>
            <a:br>
              <a:rPr lang="en-US" dirty="0" smtClean="0"/>
            </a:br>
            <a:endParaRPr lang="en-US" dirty="0"/>
          </a:p>
        </p:txBody>
      </p:sp>
      <p:sp>
        <p:nvSpPr>
          <p:cNvPr id="3" name="Content Placeholder 2"/>
          <p:cNvSpPr>
            <a:spLocks noGrp="1"/>
          </p:cNvSpPr>
          <p:nvPr>
            <p:ph idx="1"/>
          </p:nvPr>
        </p:nvSpPr>
        <p:spPr>
          <a:xfrm>
            <a:off x="457200" y="1143000"/>
            <a:ext cx="8229600" cy="4983163"/>
          </a:xfrm>
        </p:spPr>
        <p:txBody>
          <a:bodyPr/>
          <a:lstStyle/>
          <a:p>
            <a:r>
              <a:rPr lang="en-US" dirty="0" smtClean="0">
                <a:solidFill>
                  <a:srgbClr val="0070C0"/>
                </a:solidFill>
              </a:rPr>
              <a:t>To </a:t>
            </a:r>
            <a:r>
              <a:rPr lang="en-US" dirty="0">
                <a:solidFill>
                  <a:srgbClr val="0070C0"/>
                </a:solidFill>
              </a:rPr>
              <a:t>execute the applet by html file, create an applet and compile it. After that create an html file and place the applet code in html file. Now click the html file.</a:t>
            </a:r>
          </a:p>
          <a:p>
            <a:endParaRPr lang="en-US" dirty="0"/>
          </a:p>
        </p:txBody>
      </p:sp>
      <p:sp>
        <p:nvSpPr>
          <p:cNvPr id="4" name="Rectangle 3"/>
          <p:cNvSpPr/>
          <p:nvPr/>
        </p:nvSpPr>
        <p:spPr>
          <a:xfrm>
            <a:off x="1143000" y="3200400"/>
            <a:ext cx="6934200" cy="3200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rgbClr val="7030A0"/>
                </a:solidFill>
              </a:rPr>
              <a:t>//</a:t>
            </a:r>
            <a:r>
              <a:rPr lang="en-US" dirty="0" smtClean="0">
                <a:solidFill>
                  <a:srgbClr val="7030A0"/>
                </a:solidFill>
              </a:rPr>
              <a:t>First.java</a:t>
            </a:r>
          </a:p>
          <a:p>
            <a:r>
              <a:rPr lang="en-US" dirty="0">
                <a:solidFill>
                  <a:srgbClr val="7030A0"/>
                </a:solidFill>
              </a:rPr>
              <a:t>  </a:t>
            </a:r>
          </a:p>
          <a:p>
            <a:r>
              <a:rPr lang="en-US" b="1" dirty="0">
                <a:solidFill>
                  <a:srgbClr val="7030A0"/>
                </a:solidFill>
              </a:rPr>
              <a:t>import</a:t>
            </a:r>
            <a:r>
              <a:rPr lang="en-US" dirty="0">
                <a:solidFill>
                  <a:srgbClr val="7030A0"/>
                </a:solidFill>
              </a:rPr>
              <a:t> java.applet.Applet;  </a:t>
            </a:r>
          </a:p>
          <a:p>
            <a:r>
              <a:rPr lang="en-US" b="1" dirty="0">
                <a:solidFill>
                  <a:srgbClr val="7030A0"/>
                </a:solidFill>
              </a:rPr>
              <a:t>import</a:t>
            </a:r>
            <a:r>
              <a:rPr lang="en-US" dirty="0">
                <a:solidFill>
                  <a:srgbClr val="7030A0"/>
                </a:solidFill>
              </a:rPr>
              <a:t> java.awt.Graphics;  </a:t>
            </a:r>
          </a:p>
          <a:p>
            <a:r>
              <a:rPr lang="en-US" b="1" dirty="0">
                <a:solidFill>
                  <a:srgbClr val="7030A0"/>
                </a:solidFill>
              </a:rPr>
              <a:t>public</a:t>
            </a:r>
            <a:r>
              <a:rPr lang="en-US" dirty="0">
                <a:solidFill>
                  <a:srgbClr val="7030A0"/>
                </a:solidFill>
              </a:rPr>
              <a:t> </a:t>
            </a:r>
            <a:r>
              <a:rPr lang="en-US" b="1" dirty="0">
                <a:solidFill>
                  <a:srgbClr val="7030A0"/>
                </a:solidFill>
              </a:rPr>
              <a:t>class</a:t>
            </a:r>
            <a:r>
              <a:rPr lang="en-US" dirty="0">
                <a:solidFill>
                  <a:srgbClr val="7030A0"/>
                </a:solidFill>
              </a:rPr>
              <a:t> First </a:t>
            </a:r>
            <a:r>
              <a:rPr lang="en-US" b="1" dirty="0">
                <a:solidFill>
                  <a:srgbClr val="7030A0"/>
                </a:solidFill>
              </a:rPr>
              <a:t>extends</a:t>
            </a:r>
            <a:r>
              <a:rPr lang="en-US" dirty="0">
                <a:solidFill>
                  <a:srgbClr val="7030A0"/>
                </a:solidFill>
              </a:rPr>
              <a:t> Applet{  </a:t>
            </a:r>
          </a:p>
          <a:p>
            <a:r>
              <a:rPr lang="en-US" dirty="0">
                <a:solidFill>
                  <a:srgbClr val="7030A0"/>
                </a:solidFill>
              </a:rPr>
              <a:t>  </a:t>
            </a:r>
          </a:p>
          <a:p>
            <a:r>
              <a:rPr lang="en-US" b="1" dirty="0">
                <a:solidFill>
                  <a:srgbClr val="7030A0"/>
                </a:solidFill>
              </a:rPr>
              <a:t>public</a:t>
            </a:r>
            <a:r>
              <a:rPr lang="en-US" dirty="0">
                <a:solidFill>
                  <a:srgbClr val="7030A0"/>
                </a:solidFill>
              </a:rPr>
              <a:t> </a:t>
            </a:r>
            <a:r>
              <a:rPr lang="en-US" b="1" dirty="0">
                <a:solidFill>
                  <a:srgbClr val="7030A0"/>
                </a:solidFill>
              </a:rPr>
              <a:t>void</a:t>
            </a:r>
            <a:r>
              <a:rPr lang="en-US" dirty="0">
                <a:solidFill>
                  <a:srgbClr val="7030A0"/>
                </a:solidFill>
              </a:rPr>
              <a:t> paint(Graphics g){  </a:t>
            </a:r>
          </a:p>
          <a:p>
            <a:r>
              <a:rPr lang="en-US" dirty="0">
                <a:solidFill>
                  <a:srgbClr val="7030A0"/>
                </a:solidFill>
              </a:rPr>
              <a:t>g.drawString("welcome",150,150);  </a:t>
            </a:r>
          </a:p>
          <a:p>
            <a:r>
              <a:rPr lang="en-US" dirty="0">
                <a:solidFill>
                  <a:srgbClr val="7030A0"/>
                </a:solidFill>
              </a:rPr>
              <a:t>}  </a:t>
            </a:r>
          </a:p>
          <a:p>
            <a:r>
              <a:rPr lang="en-US" dirty="0">
                <a:solidFill>
                  <a:srgbClr val="7030A0"/>
                </a:solidFill>
              </a:rPr>
              <a:t>  </a:t>
            </a:r>
            <a:r>
              <a:rPr lang="en-US" dirty="0" smtClean="0">
                <a:solidFill>
                  <a:srgbClr val="7030A0"/>
                </a:solidFill>
              </a:rPr>
              <a:t>}</a:t>
            </a:r>
            <a:r>
              <a:rPr lang="en-US" dirty="0">
                <a:solidFill>
                  <a:srgbClr val="7030A0"/>
                </a:solidFill>
              </a:rPr>
              <a:t>  </a:t>
            </a:r>
          </a:p>
          <a:p>
            <a:pPr algn="ctr"/>
            <a:endParaRPr lang="en-US" dirty="0">
              <a:solidFill>
                <a:srgbClr val="7030A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solidFill>
                  <a:schemeClr val="accent3">
                    <a:lumMod val="50000"/>
                  </a:schemeClr>
                </a:solidFill>
              </a:rPr>
              <a:t>Cont.</a:t>
            </a:r>
            <a:endParaRPr lang="en-US" dirty="0">
              <a:solidFill>
                <a:schemeClr val="accent3">
                  <a:lumMod val="50000"/>
                </a:schemeClr>
              </a:solidFill>
            </a:endParaRPr>
          </a:p>
        </p:txBody>
      </p:sp>
      <p:sp>
        <p:nvSpPr>
          <p:cNvPr id="3" name="Content Placeholder 2"/>
          <p:cNvSpPr>
            <a:spLocks noGrp="1"/>
          </p:cNvSpPr>
          <p:nvPr>
            <p:ph idx="1"/>
          </p:nvPr>
        </p:nvSpPr>
        <p:spPr>
          <a:xfrm>
            <a:off x="457200" y="1066800"/>
            <a:ext cx="8229600" cy="5059363"/>
          </a:xfrm>
        </p:spPr>
        <p:txBody>
          <a:bodyPr/>
          <a:lstStyle/>
          <a:p>
            <a:r>
              <a:rPr lang="en-US" dirty="0">
                <a:solidFill>
                  <a:schemeClr val="accent2">
                    <a:lumMod val="75000"/>
                  </a:schemeClr>
                </a:solidFill>
              </a:rPr>
              <a:t>myapplet.html</a:t>
            </a:r>
          </a:p>
          <a:p>
            <a:endParaRPr lang="en-US" dirty="0"/>
          </a:p>
        </p:txBody>
      </p:sp>
      <p:sp>
        <p:nvSpPr>
          <p:cNvPr id="4" name="Rectangle 3"/>
          <p:cNvSpPr/>
          <p:nvPr/>
        </p:nvSpPr>
        <p:spPr>
          <a:xfrm>
            <a:off x="304800" y="1752600"/>
            <a:ext cx="4724400" cy="3124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rgbClr val="7030A0"/>
                </a:solidFill>
              </a:rPr>
              <a:t>&lt;html&gt;  </a:t>
            </a:r>
          </a:p>
          <a:p>
            <a:r>
              <a:rPr lang="en-US" dirty="0">
                <a:solidFill>
                  <a:srgbClr val="7030A0"/>
                </a:solidFill>
              </a:rPr>
              <a:t>&lt;body&gt;  </a:t>
            </a:r>
          </a:p>
          <a:p>
            <a:r>
              <a:rPr lang="en-US" dirty="0">
                <a:solidFill>
                  <a:srgbClr val="7030A0"/>
                </a:solidFill>
              </a:rPr>
              <a:t>&lt;applet code="First.class" width="300" height="300"&gt;  </a:t>
            </a:r>
          </a:p>
          <a:p>
            <a:r>
              <a:rPr lang="en-US" dirty="0">
                <a:solidFill>
                  <a:srgbClr val="7030A0"/>
                </a:solidFill>
              </a:rPr>
              <a:t>&lt;/applet&gt;  </a:t>
            </a:r>
          </a:p>
          <a:p>
            <a:r>
              <a:rPr lang="en-US" dirty="0">
                <a:solidFill>
                  <a:srgbClr val="7030A0"/>
                </a:solidFill>
              </a:rPr>
              <a:t>&lt;/body&gt;  </a:t>
            </a:r>
          </a:p>
          <a:p>
            <a:r>
              <a:rPr lang="en-US" dirty="0">
                <a:solidFill>
                  <a:srgbClr val="7030A0"/>
                </a:solidFill>
              </a:rPr>
              <a:t>&lt;/html&gt;  </a:t>
            </a:r>
          </a:p>
          <a:p>
            <a:pPr algn="ct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solidFill>
                  <a:schemeClr val="accent3">
                    <a:lumMod val="50000"/>
                  </a:schemeClr>
                </a:solidFill>
              </a:rPr>
              <a:t/>
            </a:r>
            <a:br>
              <a:rPr lang="en-US" dirty="0" smtClean="0">
                <a:solidFill>
                  <a:schemeClr val="accent3">
                    <a:lumMod val="50000"/>
                  </a:schemeClr>
                </a:solidFill>
              </a:rPr>
            </a:br>
            <a:r>
              <a:rPr lang="en-US" dirty="0" smtClean="0">
                <a:solidFill>
                  <a:schemeClr val="accent3">
                    <a:lumMod val="50000"/>
                  </a:schemeClr>
                </a:solidFill>
              </a:rPr>
              <a:t>Example of displaying image in applet:</a:t>
            </a:r>
            <a:br>
              <a:rPr lang="en-US" dirty="0" smtClean="0">
                <a:solidFill>
                  <a:schemeClr val="accent3">
                    <a:lumMod val="50000"/>
                  </a:schemeClr>
                </a:solidFill>
              </a:rPr>
            </a:br>
            <a:endParaRPr lang="en-US" dirty="0">
              <a:solidFill>
                <a:schemeClr val="accent3">
                  <a:lumMod val="50000"/>
                </a:schemeClr>
              </a:solidFill>
            </a:endParaRPr>
          </a:p>
        </p:txBody>
      </p:sp>
      <p:sp>
        <p:nvSpPr>
          <p:cNvPr id="3" name="Content Placeholder 2"/>
          <p:cNvSpPr>
            <a:spLocks noGrp="1"/>
          </p:cNvSpPr>
          <p:nvPr>
            <p:ph idx="1"/>
          </p:nvPr>
        </p:nvSpPr>
        <p:spPr>
          <a:xfrm>
            <a:off x="457200" y="914400"/>
            <a:ext cx="8229600" cy="5943600"/>
          </a:xfrm>
        </p:spPr>
        <p:txBody>
          <a:bodyPr/>
          <a:lstStyle/>
          <a:p>
            <a:r>
              <a:rPr lang="en-US" sz="2000" dirty="0">
                <a:solidFill>
                  <a:srgbClr val="0070C0"/>
                </a:solidFill>
              </a:rPr>
              <a:t>In the </a:t>
            </a:r>
            <a:r>
              <a:rPr lang="en-US" sz="2000" dirty="0" smtClean="0">
                <a:solidFill>
                  <a:srgbClr val="0070C0"/>
                </a:solidFill>
              </a:rPr>
              <a:t>below </a:t>
            </a:r>
            <a:r>
              <a:rPr lang="en-US" sz="2000" dirty="0">
                <a:solidFill>
                  <a:srgbClr val="0070C0"/>
                </a:solidFill>
              </a:rPr>
              <a:t>example, drawImage() method of Graphics class is used to display the image. The 4th argument of drawImage() method of is ImageObserver object. The Component class implements ImageObserver interface. So current class object would also be treated as ImageObserver because Applet class indirectly extends the Component class.</a:t>
            </a:r>
            <a:endParaRPr lang="en-US" dirty="0">
              <a:solidFill>
                <a:srgbClr val="0070C0"/>
              </a:solidFill>
            </a:endParaRPr>
          </a:p>
        </p:txBody>
      </p:sp>
      <p:sp>
        <p:nvSpPr>
          <p:cNvPr id="4" name="Rectangle 3"/>
          <p:cNvSpPr/>
          <p:nvPr/>
        </p:nvSpPr>
        <p:spPr>
          <a:xfrm>
            <a:off x="2057400" y="2514600"/>
            <a:ext cx="5943600" cy="3886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rgbClr val="7030A0"/>
                </a:solidFill>
              </a:rPr>
              <a:t>import</a:t>
            </a:r>
            <a:r>
              <a:rPr lang="en-US" dirty="0">
                <a:solidFill>
                  <a:srgbClr val="7030A0"/>
                </a:solidFill>
              </a:rPr>
              <a:t> java.awt.*;  </a:t>
            </a:r>
          </a:p>
          <a:p>
            <a:r>
              <a:rPr lang="en-US" b="1" dirty="0">
                <a:solidFill>
                  <a:srgbClr val="7030A0"/>
                </a:solidFill>
              </a:rPr>
              <a:t>import</a:t>
            </a:r>
            <a:r>
              <a:rPr lang="en-US" dirty="0">
                <a:solidFill>
                  <a:srgbClr val="7030A0"/>
                </a:solidFill>
              </a:rPr>
              <a:t> java.applet.*;  </a:t>
            </a:r>
          </a:p>
          <a:p>
            <a:r>
              <a:rPr lang="en-US" dirty="0">
                <a:solidFill>
                  <a:srgbClr val="7030A0"/>
                </a:solidFill>
              </a:rPr>
              <a:t> </a:t>
            </a:r>
          </a:p>
          <a:p>
            <a:r>
              <a:rPr lang="en-US" dirty="0">
                <a:solidFill>
                  <a:srgbClr val="7030A0"/>
                </a:solidFill>
              </a:rPr>
              <a:t> </a:t>
            </a:r>
            <a:r>
              <a:rPr lang="en-US" b="1" dirty="0" smtClean="0">
                <a:solidFill>
                  <a:srgbClr val="7030A0"/>
                </a:solidFill>
              </a:rPr>
              <a:t>public</a:t>
            </a:r>
            <a:r>
              <a:rPr lang="en-US" dirty="0">
                <a:solidFill>
                  <a:srgbClr val="7030A0"/>
                </a:solidFill>
              </a:rPr>
              <a:t> </a:t>
            </a:r>
            <a:r>
              <a:rPr lang="en-US" b="1" dirty="0">
                <a:solidFill>
                  <a:srgbClr val="7030A0"/>
                </a:solidFill>
              </a:rPr>
              <a:t>class</a:t>
            </a:r>
            <a:r>
              <a:rPr lang="en-US" dirty="0">
                <a:solidFill>
                  <a:srgbClr val="7030A0"/>
                </a:solidFill>
              </a:rPr>
              <a:t> DisplayImage </a:t>
            </a:r>
            <a:r>
              <a:rPr lang="en-US" b="1" dirty="0">
                <a:solidFill>
                  <a:srgbClr val="7030A0"/>
                </a:solidFill>
              </a:rPr>
              <a:t>extends</a:t>
            </a:r>
            <a:r>
              <a:rPr lang="en-US" dirty="0">
                <a:solidFill>
                  <a:srgbClr val="7030A0"/>
                </a:solidFill>
              </a:rPr>
              <a:t> Applet {  </a:t>
            </a:r>
          </a:p>
          <a:p>
            <a:r>
              <a:rPr lang="en-US" dirty="0">
                <a:solidFill>
                  <a:srgbClr val="7030A0"/>
                </a:solidFill>
              </a:rPr>
              <a:t>   Image picture;  </a:t>
            </a:r>
          </a:p>
          <a:p>
            <a:r>
              <a:rPr lang="en-US" dirty="0">
                <a:solidFill>
                  <a:srgbClr val="7030A0"/>
                </a:solidFill>
              </a:rPr>
              <a:t>  </a:t>
            </a:r>
            <a:r>
              <a:rPr lang="en-US" b="1" dirty="0">
                <a:solidFill>
                  <a:srgbClr val="7030A0"/>
                </a:solidFill>
              </a:rPr>
              <a:t>public</a:t>
            </a:r>
            <a:r>
              <a:rPr lang="en-US" dirty="0">
                <a:solidFill>
                  <a:srgbClr val="7030A0"/>
                </a:solidFill>
              </a:rPr>
              <a:t> </a:t>
            </a:r>
            <a:r>
              <a:rPr lang="en-US" b="1" dirty="0">
                <a:solidFill>
                  <a:srgbClr val="7030A0"/>
                </a:solidFill>
              </a:rPr>
              <a:t>void</a:t>
            </a:r>
            <a:r>
              <a:rPr lang="en-US" dirty="0">
                <a:solidFill>
                  <a:srgbClr val="7030A0"/>
                </a:solidFill>
              </a:rPr>
              <a:t> init() {  </a:t>
            </a:r>
          </a:p>
          <a:p>
            <a:r>
              <a:rPr lang="en-US" dirty="0">
                <a:solidFill>
                  <a:srgbClr val="7030A0"/>
                </a:solidFill>
              </a:rPr>
              <a:t>    picture = getImage(getDocumentBase(),"sonoo.jpg");  </a:t>
            </a:r>
          </a:p>
          <a:p>
            <a:r>
              <a:rPr lang="en-US" dirty="0">
                <a:solidFill>
                  <a:srgbClr val="7030A0"/>
                </a:solidFill>
              </a:rPr>
              <a:t>  }     </a:t>
            </a:r>
          </a:p>
          <a:p>
            <a:r>
              <a:rPr lang="en-US" dirty="0">
                <a:solidFill>
                  <a:srgbClr val="7030A0"/>
                </a:solidFill>
              </a:rPr>
              <a:t>  </a:t>
            </a:r>
            <a:r>
              <a:rPr lang="en-US" b="1" dirty="0">
                <a:solidFill>
                  <a:srgbClr val="7030A0"/>
                </a:solidFill>
              </a:rPr>
              <a:t>public</a:t>
            </a:r>
            <a:r>
              <a:rPr lang="en-US" dirty="0">
                <a:solidFill>
                  <a:srgbClr val="7030A0"/>
                </a:solidFill>
              </a:rPr>
              <a:t> </a:t>
            </a:r>
            <a:r>
              <a:rPr lang="en-US" b="1" dirty="0">
                <a:solidFill>
                  <a:srgbClr val="7030A0"/>
                </a:solidFill>
              </a:rPr>
              <a:t>void</a:t>
            </a:r>
            <a:r>
              <a:rPr lang="en-US" dirty="0">
                <a:solidFill>
                  <a:srgbClr val="7030A0"/>
                </a:solidFill>
              </a:rPr>
              <a:t> paint(Graphics g) {  </a:t>
            </a:r>
          </a:p>
          <a:p>
            <a:r>
              <a:rPr lang="en-US" dirty="0">
                <a:solidFill>
                  <a:srgbClr val="7030A0"/>
                </a:solidFill>
              </a:rPr>
              <a:t>    g.drawImage(picture, 30,30, </a:t>
            </a:r>
            <a:r>
              <a:rPr lang="en-US" b="1" dirty="0">
                <a:solidFill>
                  <a:srgbClr val="7030A0"/>
                </a:solidFill>
              </a:rPr>
              <a:t>this</a:t>
            </a:r>
            <a:r>
              <a:rPr lang="en-US" dirty="0">
                <a:solidFill>
                  <a:srgbClr val="7030A0"/>
                </a:solidFill>
              </a:rPr>
              <a:t>);  </a:t>
            </a:r>
          </a:p>
          <a:p>
            <a:r>
              <a:rPr lang="en-US" dirty="0">
                <a:solidFill>
                  <a:srgbClr val="7030A0"/>
                </a:solidFill>
              </a:rPr>
              <a:t>  }  </a:t>
            </a:r>
          </a:p>
          <a:p>
            <a:r>
              <a:rPr lang="en-US" dirty="0">
                <a:solidFill>
                  <a:srgbClr val="7030A0"/>
                </a:solidFill>
              </a:rPr>
              <a:t>      </a:t>
            </a:r>
          </a:p>
          <a:p>
            <a:r>
              <a:rPr lang="en-US" dirty="0">
                <a:solidFill>
                  <a:srgbClr val="7030A0"/>
                </a:solidFill>
              </a:rPr>
              <a:t>  }  </a:t>
            </a:r>
          </a:p>
          <a:p>
            <a:pPr algn="ct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971800"/>
            <a:ext cx="8229600" cy="1143000"/>
          </a:xfrm>
        </p:spPr>
        <p:txBody>
          <a:bodyPr/>
          <a:lstStyle/>
          <a:p>
            <a:r>
              <a:rPr lang="en-US" dirty="0" smtClean="0"/>
              <a:t>thanks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7772400" cy="1470025"/>
          </a:xfrm>
        </p:spPr>
        <p:txBody>
          <a:bodyPr>
            <a:noAutofit/>
          </a:bodyPr>
          <a:lstStyle/>
          <a:p>
            <a:r>
              <a:rPr lang="en-US" sz="6000" dirty="0" smtClean="0"/>
              <a:t/>
            </a:r>
            <a:br>
              <a:rPr lang="en-US" sz="6000" dirty="0" smtClean="0"/>
            </a:br>
            <a:r>
              <a:rPr lang="en-US" sz="6000" dirty="0" smtClean="0">
                <a:solidFill>
                  <a:schemeClr val="accent3">
                    <a:lumMod val="50000"/>
                  </a:schemeClr>
                </a:solidFill>
              </a:rPr>
              <a:t>Java Applet</a:t>
            </a:r>
            <a:r>
              <a:rPr lang="en-US" sz="6000" dirty="0" smtClean="0"/>
              <a:t/>
            </a:r>
            <a:br>
              <a:rPr lang="en-US" sz="6000" dirty="0" smtClean="0"/>
            </a:br>
            <a:endParaRPr lang="en-US" sz="6000" dirty="0"/>
          </a:p>
        </p:txBody>
      </p:sp>
      <p:sp>
        <p:nvSpPr>
          <p:cNvPr id="3" name="Subtitle 2"/>
          <p:cNvSpPr>
            <a:spLocks noGrp="1"/>
          </p:cNvSpPr>
          <p:nvPr>
            <p:ph type="subTitle" idx="1"/>
          </p:nvPr>
        </p:nvSpPr>
        <p:spPr>
          <a:xfrm>
            <a:off x="685800" y="1524000"/>
            <a:ext cx="7696200" cy="5334000"/>
          </a:xfrm>
        </p:spPr>
        <p:txBody>
          <a:bodyPr>
            <a:normAutofit/>
          </a:bodyPr>
          <a:lstStyle/>
          <a:p>
            <a:pPr>
              <a:buFont typeface="Arial" pitchFamily="34" charset="0"/>
              <a:buChar char="•"/>
            </a:pPr>
            <a:r>
              <a:rPr lang="en-US" b="1" dirty="0" smtClean="0">
                <a:solidFill>
                  <a:srgbClr val="0070C0"/>
                </a:solidFill>
              </a:rPr>
              <a:t>Applet</a:t>
            </a:r>
            <a:r>
              <a:rPr lang="en-US" dirty="0" smtClean="0">
                <a:solidFill>
                  <a:srgbClr val="0070C0"/>
                </a:solidFill>
              </a:rPr>
              <a:t> </a:t>
            </a:r>
            <a:r>
              <a:rPr lang="en-US" dirty="0">
                <a:solidFill>
                  <a:srgbClr val="0070C0"/>
                </a:solidFill>
              </a:rPr>
              <a:t>is a special type of program that is embedded in the webpage to generate the dynamic content. It runs inside the browser and works at client side.</a:t>
            </a:r>
          </a:p>
          <a:p>
            <a:pPr>
              <a:buFont typeface="Arial" pitchFamily="34" charset="0"/>
              <a:buChar char="•"/>
            </a:pPr>
            <a:r>
              <a:rPr lang="en-US" dirty="0">
                <a:solidFill>
                  <a:srgbClr val="0070C0"/>
                </a:solidFill>
              </a:rPr>
              <a:t>Java </a:t>
            </a:r>
            <a:r>
              <a:rPr lang="en-US" b="1" dirty="0">
                <a:solidFill>
                  <a:srgbClr val="0070C0"/>
                </a:solidFill>
              </a:rPr>
              <a:t>applets</a:t>
            </a:r>
            <a:r>
              <a:rPr lang="en-US" dirty="0">
                <a:solidFill>
                  <a:srgbClr val="0070C0"/>
                </a:solidFill>
              </a:rPr>
              <a:t> do not need a ‘main’ method. they can run in a web browser </a:t>
            </a:r>
            <a:r>
              <a:rPr lang="en-US" dirty="0" smtClean="0">
                <a:solidFill>
                  <a:srgbClr val="0070C0"/>
                </a:solidFill>
              </a:rPr>
              <a:t>environment</a:t>
            </a:r>
          </a:p>
          <a:p>
            <a:pPr>
              <a:buFont typeface="Arial" pitchFamily="34" charset="0"/>
              <a:buChar char="•"/>
            </a:pPr>
            <a:r>
              <a:rPr lang="en-US" dirty="0" smtClean="0">
                <a:solidFill>
                  <a:srgbClr val="0070C0"/>
                </a:solidFill>
              </a:rPr>
              <a:t>An </a:t>
            </a:r>
            <a:r>
              <a:rPr lang="en-US" dirty="0">
                <a:solidFill>
                  <a:srgbClr val="0070C0"/>
                </a:solidFill>
              </a:rPr>
              <a:t>applet can be a fully functional Java application because it has the entire Java API at its disposal.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3">
                    <a:lumMod val="50000"/>
                  </a:schemeClr>
                </a:solidFill>
              </a:rPr>
              <a:t>Differences between an applet and a standalone Java application</a:t>
            </a:r>
            <a:endParaRPr lang="en-US" dirty="0">
              <a:solidFill>
                <a:schemeClr val="accent3">
                  <a:lumMod val="50000"/>
                </a:schemeClr>
              </a:solidFill>
            </a:endParaRPr>
          </a:p>
        </p:txBody>
      </p:sp>
      <p:sp>
        <p:nvSpPr>
          <p:cNvPr id="3" name="Content Placeholder 2"/>
          <p:cNvSpPr>
            <a:spLocks noGrp="1"/>
          </p:cNvSpPr>
          <p:nvPr>
            <p:ph idx="1"/>
          </p:nvPr>
        </p:nvSpPr>
        <p:spPr>
          <a:xfrm>
            <a:off x="457200" y="1600200"/>
            <a:ext cx="8229600" cy="5257800"/>
          </a:xfrm>
        </p:spPr>
        <p:txBody>
          <a:bodyPr>
            <a:normAutofit fontScale="92500" lnSpcReduction="20000"/>
          </a:bodyPr>
          <a:lstStyle/>
          <a:p>
            <a:r>
              <a:rPr lang="en-US" dirty="0">
                <a:solidFill>
                  <a:srgbClr val="0070C0"/>
                </a:solidFill>
              </a:rPr>
              <a:t>There are some important differences between an applet and a standalone Java application, including the following −</a:t>
            </a:r>
          </a:p>
          <a:p>
            <a:r>
              <a:rPr lang="en-US" dirty="0">
                <a:solidFill>
                  <a:srgbClr val="0070C0"/>
                </a:solidFill>
              </a:rPr>
              <a:t>An applet is a Java class that extends the java.applet.Applet class.</a:t>
            </a:r>
          </a:p>
          <a:p>
            <a:r>
              <a:rPr lang="en-US" dirty="0">
                <a:solidFill>
                  <a:srgbClr val="0070C0"/>
                </a:solidFill>
              </a:rPr>
              <a:t>A main() method is not invoked on an applet, and an applet class will not define main().</a:t>
            </a:r>
          </a:p>
          <a:p>
            <a:r>
              <a:rPr lang="en-US" dirty="0">
                <a:solidFill>
                  <a:srgbClr val="0070C0"/>
                </a:solidFill>
              </a:rPr>
              <a:t>Applets are designed to be embedded within an HTML page.</a:t>
            </a:r>
          </a:p>
          <a:p>
            <a:r>
              <a:rPr lang="en-US" dirty="0">
                <a:solidFill>
                  <a:srgbClr val="0070C0"/>
                </a:solidFill>
              </a:rPr>
              <a:t>When a user views an HTML page that contains an applet, the code for the applet is downloaded to the user's machine.</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solidFill>
                  <a:schemeClr val="accent3">
                    <a:lumMod val="50000"/>
                  </a:schemeClr>
                </a:solidFill>
              </a:rPr>
              <a:t>Cont.</a:t>
            </a:r>
            <a:endParaRPr lang="en-US" dirty="0">
              <a:solidFill>
                <a:schemeClr val="accent3">
                  <a:lumMod val="50000"/>
                </a:schemeClr>
              </a:solidFill>
            </a:endParaRPr>
          </a:p>
        </p:txBody>
      </p:sp>
      <p:sp>
        <p:nvSpPr>
          <p:cNvPr id="3" name="Content Placeholder 2"/>
          <p:cNvSpPr>
            <a:spLocks noGrp="1"/>
          </p:cNvSpPr>
          <p:nvPr>
            <p:ph idx="1"/>
          </p:nvPr>
        </p:nvSpPr>
        <p:spPr>
          <a:xfrm>
            <a:off x="457200" y="1295400"/>
            <a:ext cx="8229600" cy="5562600"/>
          </a:xfrm>
        </p:spPr>
        <p:txBody>
          <a:bodyPr>
            <a:normAutofit fontScale="92500" lnSpcReduction="20000"/>
          </a:bodyPr>
          <a:lstStyle/>
          <a:p>
            <a:r>
              <a:rPr lang="en-US" dirty="0" smtClean="0">
                <a:solidFill>
                  <a:srgbClr val="0070C0"/>
                </a:solidFill>
              </a:rPr>
              <a:t>A JVM is required to view an applet. The JVM can be either a plug-in of the Web browser or a separate runtime environment.</a:t>
            </a:r>
          </a:p>
          <a:p>
            <a:r>
              <a:rPr lang="en-US" dirty="0" smtClean="0">
                <a:solidFill>
                  <a:srgbClr val="0070C0"/>
                </a:solidFill>
              </a:rPr>
              <a:t>The JVM on the user's machine creates an instance of the applet class and invokes various methods during the applet's lifetime.</a:t>
            </a:r>
          </a:p>
          <a:p>
            <a:r>
              <a:rPr lang="en-US" dirty="0" smtClean="0">
                <a:solidFill>
                  <a:srgbClr val="0070C0"/>
                </a:solidFill>
              </a:rPr>
              <a:t>Applets have strict security rules that are enforced by the Web browser. The security of an applet is often referred to as sandbox security, comparing the applet to a child playing in a sandbox with various rules that must be followed.</a:t>
            </a:r>
          </a:p>
          <a:p>
            <a:r>
              <a:rPr lang="en-US" dirty="0" smtClean="0">
                <a:solidFill>
                  <a:srgbClr val="0070C0"/>
                </a:solidFill>
              </a:rPr>
              <a:t>Other classes that the applet needs can be downloaded in a single Java Archive (JAR) file.</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3">
                    <a:lumMod val="50000"/>
                  </a:schemeClr>
                </a:solidFill>
              </a:rPr>
              <a:t>Hierarchy </a:t>
            </a:r>
            <a:r>
              <a:rPr lang="en-US" dirty="0">
                <a:solidFill>
                  <a:schemeClr val="accent3">
                    <a:lumMod val="50000"/>
                  </a:schemeClr>
                </a:solidFill>
              </a:rPr>
              <a:t>of Applet</a:t>
            </a:r>
            <a:r>
              <a:rPr lang="en-US" dirty="0"/>
              <a:t/>
            </a:r>
            <a:br>
              <a:rPr lang="en-US" dirty="0"/>
            </a:br>
            <a:endParaRPr lang="en-US" dirty="0"/>
          </a:p>
        </p:txBody>
      </p:sp>
      <p:sp>
        <p:nvSpPr>
          <p:cNvPr id="3" name="Content Placeholder 2"/>
          <p:cNvSpPr>
            <a:spLocks noGrp="1"/>
          </p:cNvSpPr>
          <p:nvPr>
            <p:ph idx="1"/>
          </p:nvPr>
        </p:nvSpPr>
        <p:spPr>
          <a:xfrm>
            <a:off x="457200" y="1295400"/>
            <a:ext cx="8229600" cy="5257800"/>
          </a:xfrm>
        </p:spPr>
        <p:txBody>
          <a:bodyPr/>
          <a:lstStyle/>
          <a:p>
            <a:endParaRPr lang="en-US" dirty="0"/>
          </a:p>
        </p:txBody>
      </p:sp>
      <p:sp>
        <p:nvSpPr>
          <p:cNvPr id="4" name="Rectangle 3"/>
          <p:cNvSpPr/>
          <p:nvPr/>
        </p:nvSpPr>
        <p:spPr>
          <a:xfrm>
            <a:off x="3962400" y="1371600"/>
            <a:ext cx="1219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a:t>
            </a:r>
            <a:r>
              <a:rPr lang="en-US" dirty="0" smtClean="0"/>
              <a:t>bject</a:t>
            </a:r>
            <a:endParaRPr lang="en-US" dirty="0"/>
          </a:p>
        </p:txBody>
      </p:sp>
      <p:cxnSp>
        <p:nvCxnSpPr>
          <p:cNvPr id="8" name="Straight Arrow Connector 7"/>
          <p:cNvCxnSpPr>
            <a:endCxn id="4" idx="2"/>
          </p:cNvCxnSpPr>
          <p:nvPr/>
        </p:nvCxnSpPr>
        <p:spPr>
          <a:xfrm rot="5400000" flipH="1" flipV="1">
            <a:off x="4343400" y="21336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3962400" y="2286000"/>
            <a:ext cx="1219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Component </a:t>
            </a:r>
            <a:endParaRPr lang="en-US" sz="1600" dirty="0"/>
          </a:p>
        </p:txBody>
      </p:sp>
      <p:cxnSp>
        <p:nvCxnSpPr>
          <p:cNvPr id="10" name="Straight Arrow Connector 9"/>
          <p:cNvCxnSpPr>
            <a:endCxn id="9" idx="2"/>
          </p:cNvCxnSpPr>
          <p:nvPr/>
        </p:nvCxnSpPr>
        <p:spPr>
          <a:xfrm rot="5400000" flipH="1" flipV="1">
            <a:off x="4343400" y="3048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3962400" y="5866606"/>
            <a:ext cx="1219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J</a:t>
            </a:r>
            <a:r>
              <a:rPr lang="en-US" dirty="0" smtClean="0"/>
              <a:t>Applet</a:t>
            </a:r>
            <a:endParaRPr lang="en-US" dirty="0"/>
          </a:p>
        </p:txBody>
      </p:sp>
      <p:sp>
        <p:nvSpPr>
          <p:cNvPr id="13" name="Rectangle 12"/>
          <p:cNvSpPr/>
          <p:nvPr/>
        </p:nvSpPr>
        <p:spPr>
          <a:xfrm>
            <a:off x="3962400" y="3200400"/>
            <a:ext cx="1219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Container</a:t>
            </a:r>
            <a:endParaRPr lang="en-US" dirty="0"/>
          </a:p>
        </p:txBody>
      </p:sp>
      <p:cxnSp>
        <p:nvCxnSpPr>
          <p:cNvPr id="14" name="Straight Arrow Connector 13"/>
          <p:cNvCxnSpPr>
            <a:endCxn id="13" idx="2"/>
          </p:cNvCxnSpPr>
          <p:nvPr/>
        </p:nvCxnSpPr>
        <p:spPr>
          <a:xfrm rot="5400000" flipH="1" flipV="1">
            <a:off x="4342606" y="3962400"/>
            <a:ext cx="457994"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3962400" y="4114800"/>
            <a:ext cx="1219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Panel</a:t>
            </a:r>
            <a:endParaRPr lang="en-US" dirty="0"/>
          </a:p>
        </p:txBody>
      </p:sp>
      <p:cxnSp>
        <p:nvCxnSpPr>
          <p:cNvPr id="16" name="Straight Arrow Connector 15"/>
          <p:cNvCxnSpPr>
            <a:endCxn id="15" idx="2"/>
          </p:cNvCxnSpPr>
          <p:nvPr/>
        </p:nvCxnSpPr>
        <p:spPr>
          <a:xfrm rot="5400000" flipH="1" flipV="1">
            <a:off x="4343400" y="48768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3962400" y="5029200"/>
            <a:ext cx="1219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Applet</a:t>
            </a:r>
            <a:endParaRPr lang="en-US" dirty="0"/>
          </a:p>
        </p:txBody>
      </p:sp>
      <p:cxnSp>
        <p:nvCxnSpPr>
          <p:cNvPr id="18" name="Straight Arrow Connector 17"/>
          <p:cNvCxnSpPr>
            <a:endCxn id="17" idx="2"/>
          </p:cNvCxnSpPr>
          <p:nvPr/>
        </p:nvCxnSpPr>
        <p:spPr>
          <a:xfrm rot="5400000" flipH="1" flipV="1">
            <a:off x="4343400" y="57912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sz="5300" dirty="0" smtClean="0">
                <a:solidFill>
                  <a:schemeClr val="accent3">
                    <a:lumMod val="50000"/>
                  </a:schemeClr>
                </a:solidFill>
              </a:rPr>
              <a:t>Life Cycle of an Applet</a:t>
            </a:r>
            <a:r>
              <a:rPr lang="en-US" dirty="0" smtClean="0"/>
              <a:t/>
            </a:r>
            <a:br>
              <a:rPr lang="en-US" dirty="0" smtClean="0"/>
            </a:br>
            <a:endParaRPr lang="en-US" dirty="0"/>
          </a:p>
        </p:txBody>
      </p:sp>
      <p:sp>
        <p:nvSpPr>
          <p:cNvPr id="3" name="Content Placeholder 2"/>
          <p:cNvSpPr>
            <a:spLocks noGrp="1"/>
          </p:cNvSpPr>
          <p:nvPr>
            <p:ph idx="1"/>
          </p:nvPr>
        </p:nvSpPr>
        <p:spPr>
          <a:xfrm>
            <a:off x="457200" y="1371600"/>
            <a:ext cx="8229600" cy="5486400"/>
          </a:xfrm>
        </p:spPr>
        <p:txBody>
          <a:bodyPr>
            <a:normAutofit fontScale="85000" lnSpcReduction="10000"/>
          </a:bodyPr>
          <a:lstStyle/>
          <a:p>
            <a:r>
              <a:rPr lang="en-US" dirty="0" smtClean="0">
                <a:solidFill>
                  <a:srgbClr val="0070C0"/>
                </a:solidFill>
              </a:rPr>
              <a:t>Four </a:t>
            </a:r>
            <a:r>
              <a:rPr lang="en-US" dirty="0">
                <a:solidFill>
                  <a:srgbClr val="0070C0"/>
                </a:solidFill>
              </a:rPr>
              <a:t>methods in the Applet class gives you the framework on which you build any serious applet −</a:t>
            </a:r>
          </a:p>
          <a:p>
            <a:r>
              <a:rPr lang="en-US" b="1" dirty="0">
                <a:solidFill>
                  <a:srgbClr val="0070C0"/>
                </a:solidFill>
              </a:rPr>
              <a:t>init</a:t>
            </a:r>
            <a:r>
              <a:rPr lang="en-US" dirty="0">
                <a:solidFill>
                  <a:srgbClr val="0070C0"/>
                </a:solidFill>
              </a:rPr>
              <a:t> − This method is intended for whatever initialization is needed for your applet. It is called after the param tags inside the applet tag have been processed.</a:t>
            </a:r>
          </a:p>
          <a:p>
            <a:r>
              <a:rPr lang="en-US" b="1" dirty="0">
                <a:solidFill>
                  <a:srgbClr val="0070C0"/>
                </a:solidFill>
              </a:rPr>
              <a:t>start</a:t>
            </a:r>
            <a:r>
              <a:rPr lang="en-US" dirty="0">
                <a:solidFill>
                  <a:srgbClr val="0070C0"/>
                </a:solidFill>
              </a:rPr>
              <a:t> − This method is automatically called after the browser calls the init method. It is also called whenever the user returns to the page containing the applet after having gone off to other pages.</a:t>
            </a:r>
          </a:p>
          <a:p>
            <a:r>
              <a:rPr lang="en-US" b="1" dirty="0">
                <a:solidFill>
                  <a:srgbClr val="0070C0"/>
                </a:solidFill>
              </a:rPr>
              <a:t>stop</a:t>
            </a:r>
            <a:r>
              <a:rPr lang="en-US" dirty="0">
                <a:solidFill>
                  <a:srgbClr val="0070C0"/>
                </a:solidFill>
              </a:rPr>
              <a:t> − This method is automatically called when the user moves off the page on which the applet sits. It can, therefore, be called repeatedly in the same applet</a:t>
            </a:r>
            <a:r>
              <a:rPr lang="en-US" dirty="0">
                <a:solidFill>
                  <a:schemeClr val="accent2">
                    <a:lumMod val="75000"/>
                  </a:schemeClr>
                </a:solidFill>
              </a:rPr>
              <a:t>.</a:t>
            </a:r>
          </a:p>
          <a:p>
            <a:endParaRPr lang="en-US"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92500"/>
          </a:bodyPr>
          <a:lstStyle/>
          <a:p>
            <a:r>
              <a:rPr lang="en-US" b="1" dirty="0" smtClean="0">
                <a:solidFill>
                  <a:srgbClr val="0070C0"/>
                </a:solidFill>
              </a:rPr>
              <a:t>destroy</a:t>
            </a:r>
            <a:r>
              <a:rPr lang="en-US" dirty="0" smtClean="0">
                <a:solidFill>
                  <a:srgbClr val="0070C0"/>
                </a:solidFill>
              </a:rPr>
              <a:t> − This method is only called when the browser shuts down normally. Because applets are meant to live on an HTML page, you should not normally leave resources behind after a user leaves the page that contains the applet.</a:t>
            </a:r>
          </a:p>
          <a:p>
            <a:r>
              <a:rPr lang="en-US" b="1" dirty="0" smtClean="0">
                <a:solidFill>
                  <a:srgbClr val="0070C0"/>
                </a:solidFill>
              </a:rPr>
              <a:t>paint</a:t>
            </a:r>
            <a:r>
              <a:rPr lang="en-US" dirty="0" smtClean="0">
                <a:solidFill>
                  <a:srgbClr val="0070C0"/>
                </a:solidFill>
              </a:rPr>
              <a:t> − Invoked immediately after the start() method, and also any time the applet needs to repaint itself in the browser. The paint() method is actually inherited from the java.awt.</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solidFill>
                  <a:schemeClr val="accent3">
                    <a:lumMod val="50000"/>
                  </a:schemeClr>
                </a:solidFill>
              </a:rPr>
              <a:t>cont.</a:t>
            </a:r>
            <a:r>
              <a:rPr lang="en-US" dirty="0"/>
              <a:t/>
            </a:r>
            <a:br>
              <a:rPr lang="en-US" dirty="0"/>
            </a:br>
            <a:r>
              <a:rPr lang="en-US" dirty="0"/>
              <a:t/>
            </a:r>
            <a:br>
              <a:rPr lang="en-US" dirty="0"/>
            </a:br>
            <a:endParaRPr lang="en-US" dirty="0"/>
          </a:p>
        </p:txBody>
      </p:sp>
      <p:sp>
        <p:nvSpPr>
          <p:cNvPr id="3" name="Content Placeholder 2"/>
          <p:cNvSpPr>
            <a:spLocks noGrp="1"/>
          </p:cNvSpPr>
          <p:nvPr>
            <p:ph idx="1"/>
          </p:nvPr>
        </p:nvSpPr>
        <p:spPr/>
        <p:txBody>
          <a:bodyPr/>
          <a:lstStyle/>
          <a:p>
            <a:r>
              <a:rPr lang="en-US" sz="2000" dirty="0">
                <a:solidFill>
                  <a:srgbClr val="0070C0"/>
                </a:solidFill>
              </a:rPr>
              <a:t>Applet is initialized.</a:t>
            </a:r>
          </a:p>
          <a:p>
            <a:r>
              <a:rPr lang="en-US" sz="2000" dirty="0">
                <a:solidFill>
                  <a:srgbClr val="0070C0"/>
                </a:solidFill>
              </a:rPr>
              <a:t>Applet is started.</a:t>
            </a:r>
          </a:p>
          <a:p>
            <a:r>
              <a:rPr lang="en-US" sz="2000" dirty="0">
                <a:solidFill>
                  <a:srgbClr val="0070C0"/>
                </a:solidFill>
              </a:rPr>
              <a:t>Applet is painted.</a:t>
            </a:r>
          </a:p>
          <a:p>
            <a:r>
              <a:rPr lang="en-US" sz="2000" dirty="0">
                <a:solidFill>
                  <a:srgbClr val="0070C0"/>
                </a:solidFill>
              </a:rPr>
              <a:t>Applet is stopped.</a:t>
            </a:r>
          </a:p>
          <a:p>
            <a:r>
              <a:rPr lang="en-US" sz="2000" dirty="0">
                <a:solidFill>
                  <a:srgbClr val="0070C0"/>
                </a:solidFill>
              </a:rPr>
              <a:t>Applet is destroyed.</a:t>
            </a:r>
          </a:p>
          <a:p>
            <a:endParaRPr lang="en-US" dirty="0"/>
          </a:p>
        </p:txBody>
      </p:sp>
      <p:sp>
        <p:nvSpPr>
          <p:cNvPr id="4" name="Oval 3"/>
          <p:cNvSpPr/>
          <p:nvPr/>
        </p:nvSpPr>
        <p:spPr>
          <a:xfrm>
            <a:off x="4876800" y="2590800"/>
            <a:ext cx="1447800" cy="99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Applet is initialized</a:t>
            </a:r>
            <a:endParaRPr lang="en-US" sz="1400" dirty="0"/>
          </a:p>
        </p:txBody>
      </p:sp>
      <p:sp>
        <p:nvSpPr>
          <p:cNvPr id="5" name="Oval 4"/>
          <p:cNvSpPr/>
          <p:nvPr/>
        </p:nvSpPr>
        <p:spPr>
          <a:xfrm>
            <a:off x="5943600" y="4876800"/>
            <a:ext cx="1371600" cy="99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Applet is painted</a:t>
            </a:r>
            <a:endParaRPr lang="en-US" dirty="0"/>
          </a:p>
        </p:txBody>
      </p:sp>
      <p:sp>
        <p:nvSpPr>
          <p:cNvPr id="6" name="Oval 5"/>
          <p:cNvSpPr/>
          <p:nvPr/>
        </p:nvSpPr>
        <p:spPr>
          <a:xfrm>
            <a:off x="6400800" y="3505200"/>
            <a:ext cx="1295400" cy="99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Applet is started</a:t>
            </a:r>
            <a:endParaRPr lang="en-US" dirty="0"/>
          </a:p>
        </p:txBody>
      </p:sp>
      <p:sp>
        <p:nvSpPr>
          <p:cNvPr id="7" name="Oval 6"/>
          <p:cNvSpPr/>
          <p:nvPr/>
        </p:nvSpPr>
        <p:spPr>
          <a:xfrm>
            <a:off x="3429000" y="3581400"/>
            <a:ext cx="1371600" cy="99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Applet is destroyed</a:t>
            </a:r>
            <a:endParaRPr lang="en-US" sz="1400" dirty="0"/>
          </a:p>
        </p:txBody>
      </p:sp>
      <p:sp>
        <p:nvSpPr>
          <p:cNvPr id="8" name="Oval 7"/>
          <p:cNvSpPr/>
          <p:nvPr/>
        </p:nvSpPr>
        <p:spPr>
          <a:xfrm>
            <a:off x="3657600" y="4953000"/>
            <a:ext cx="1524000" cy="99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Applet is stopped</a:t>
            </a:r>
            <a:endParaRPr lang="en-US" dirty="0"/>
          </a:p>
        </p:txBody>
      </p:sp>
      <p:cxnSp>
        <p:nvCxnSpPr>
          <p:cNvPr id="14" name="Elbow Connector 13"/>
          <p:cNvCxnSpPr/>
          <p:nvPr/>
        </p:nvCxnSpPr>
        <p:spPr>
          <a:xfrm rot="5400000">
            <a:off x="6705600" y="4572000"/>
            <a:ext cx="304800" cy="3048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5" idx="2"/>
          </p:cNvCxnSpPr>
          <p:nvPr/>
        </p:nvCxnSpPr>
        <p:spPr>
          <a:xfrm rot="10800000" flipV="1">
            <a:off x="5181602" y="5372100"/>
            <a:ext cx="761999" cy="339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Elbow Connector 22"/>
          <p:cNvCxnSpPr>
            <a:stCxn id="8" idx="1"/>
          </p:cNvCxnSpPr>
          <p:nvPr/>
        </p:nvCxnSpPr>
        <p:spPr>
          <a:xfrm rot="5400000" flipH="1" flipV="1">
            <a:off x="3810957" y="4641828"/>
            <a:ext cx="526070" cy="386415"/>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hape 24"/>
          <p:cNvCxnSpPr>
            <a:stCxn id="7" idx="0"/>
            <a:endCxn id="4" idx="2"/>
          </p:cNvCxnSpPr>
          <p:nvPr/>
        </p:nvCxnSpPr>
        <p:spPr>
          <a:xfrm rot="5400000" flipH="1" flipV="1">
            <a:off x="4248150" y="2952750"/>
            <a:ext cx="495300" cy="7620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hape 26"/>
          <p:cNvCxnSpPr>
            <a:stCxn id="4" idx="6"/>
            <a:endCxn id="6" idx="0"/>
          </p:cNvCxnSpPr>
          <p:nvPr/>
        </p:nvCxnSpPr>
        <p:spPr>
          <a:xfrm>
            <a:off x="6324600" y="3086100"/>
            <a:ext cx="723900" cy="4191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US" b="1" dirty="0" smtClean="0">
                <a:solidFill>
                  <a:schemeClr val="accent3">
                    <a:lumMod val="50000"/>
                  </a:schemeClr>
                </a:solidFill>
              </a:rPr>
              <a:t/>
            </a:r>
            <a:br>
              <a:rPr lang="en-US" b="1" dirty="0" smtClean="0">
                <a:solidFill>
                  <a:schemeClr val="accent3">
                    <a:lumMod val="50000"/>
                  </a:schemeClr>
                </a:solidFill>
              </a:rPr>
            </a:br>
            <a:r>
              <a:rPr lang="en-US" b="1" dirty="0" smtClean="0">
                <a:solidFill>
                  <a:schemeClr val="accent3">
                    <a:lumMod val="50000"/>
                  </a:schemeClr>
                </a:solidFill>
              </a:rPr>
              <a:t>Step by Step Instructions for Creating Your First Applet in Net Beans 7.2</a:t>
            </a:r>
            <a:r>
              <a:rPr lang="en-US" b="1" dirty="0" smtClean="0"/>
              <a:t/>
            </a:r>
            <a:br>
              <a:rPr lang="en-US" b="1" dirty="0" smtClean="0"/>
            </a:br>
            <a:endParaRPr lang="en-US" dirty="0"/>
          </a:p>
        </p:txBody>
      </p:sp>
      <p:sp>
        <p:nvSpPr>
          <p:cNvPr id="3" name="Content Placeholder 2"/>
          <p:cNvSpPr>
            <a:spLocks noGrp="1"/>
          </p:cNvSpPr>
          <p:nvPr>
            <p:ph idx="1"/>
          </p:nvPr>
        </p:nvSpPr>
        <p:spPr>
          <a:xfrm>
            <a:off x="457200" y="1066800"/>
            <a:ext cx="8229600" cy="5791200"/>
          </a:xfrm>
        </p:spPr>
        <p:txBody>
          <a:bodyPr>
            <a:normAutofit/>
          </a:bodyPr>
          <a:lstStyle/>
          <a:p>
            <a:pPr>
              <a:buNone/>
            </a:pPr>
            <a:r>
              <a:rPr lang="en-US" b="1" dirty="0"/>
              <a:t> </a:t>
            </a:r>
            <a:endParaRPr lang="en-US" sz="2600" dirty="0" smtClean="0">
              <a:solidFill>
                <a:schemeClr val="accent2">
                  <a:lumMod val="75000"/>
                </a:schemeClr>
              </a:solidFill>
            </a:endParaRPr>
          </a:p>
          <a:p>
            <a:r>
              <a:rPr lang="en-US" sz="2600" dirty="0" smtClean="0">
                <a:solidFill>
                  <a:srgbClr val="0070C0"/>
                </a:solidFill>
              </a:rPr>
              <a:t>Choose File /  New Project. Under Categories, select Java.  Under Projects, select Java Class Library. Click Next.</a:t>
            </a:r>
          </a:p>
          <a:p>
            <a:r>
              <a:rPr lang="en-US" sz="2600" dirty="0" smtClean="0">
                <a:solidFill>
                  <a:srgbClr val="0070C0"/>
                </a:solidFill>
              </a:rPr>
              <a:t>Under </a:t>
            </a:r>
            <a:r>
              <a:rPr lang="en-US" sz="2600" dirty="0">
                <a:solidFill>
                  <a:srgbClr val="0070C0"/>
                </a:solidFill>
              </a:rPr>
              <a:t>Project Name, enter the name of your application.  Change the Project Location to any folder on your computer.</a:t>
            </a:r>
          </a:p>
          <a:p>
            <a:r>
              <a:rPr lang="en-US" sz="2600" dirty="0">
                <a:solidFill>
                  <a:srgbClr val="0070C0"/>
                </a:solidFill>
              </a:rPr>
              <a:t>Click Finish. The IDE creates the project folder.</a:t>
            </a:r>
          </a:p>
          <a:p>
            <a:r>
              <a:rPr lang="en-US" sz="2600" dirty="0">
                <a:solidFill>
                  <a:srgbClr val="0070C0"/>
                </a:solidFill>
              </a:rPr>
              <a:t>Right-click the project node in the Projects window or  Files window and select New &gt; Other. Under Categories, select Swing GUI Forms. Under File Types, select JApplet Form. Click Next.</a:t>
            </a:r>
          </a:p>
          <a:p>
            <a:pPr>
              <a:buNone/>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94</TotalTime>
  <Words>499</Words>
  <Application>Microsoft Office PowerPoint</Application>
  <PresentationFormat>On-screen Show (4:3)</PresentationFormat>
  <Paragraphs>91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JAVA APPLET  PREPARED BY Mr. Jahanzaib Ahmed jahanzaibmca@gmail.com Dept. Of Computer Application</vt:lpstr>
      <vt:lpstr> Java Applet </vt:lpstr>
      <vt:lpstr>Differences between an applet and a standalone Java application</vt:lpstr>
      <vt:lpstr>Cont.</vt:lpstr>
      <vt:lpstr>Hierarchy of Applet </vt:lpstr>
      <vt:lpstr> Life Cycle of an Applet </vt:lpstr>
      <vt:lpstr>Cont.</vt:lpstr>
      <vt:lpstr>  cont.  </vt:lpstr>
      <vt:lpstr> Step by Step Instructions for Creating Your First Applet in Net Beans 7.2 </vt:lpstr>
      <vt:lpstr>Cont.</vt:lpstr>
      <vt:lpstr>Simple example of Applet by html file: </vt:lpstr>
      <vt:lpstr>Cont.</vt:lpstr>
      <vt:lpstr> Example of displaying image in applet: </vt:lpstr>
      <vt:lpstr>thanks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Java Applet</dc:title>
  <dc:creator>Administrator</dc:creator>
  <cp:lastModifiedBy>Administrator</cp:lastModifiedBy>
  <cp:revision>58</cp:revision>
  <dcterms:created xsi:type="dcterms:W3CDTF">2019-05-14T04:09:37Z</dcterms:created>
  <dcterms:modified xsi:type="dcterms:W3CDTF">2019-05-14T07:39:24Z</dcterms:modified>
</cp:coreProperties>
</file>